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97" r:id="rId2"/>
    <p:sldId id="1672" r:id="rId3"/>
    <p:sldId id="1686" r:id="rId4"/>
    <p:sldId id="1716" r:id="rId5"/>
    <p:sldId id="1717" r:id="rId6"/>
    <p:sldId id="1745" r:id="rId7"/>
    <p:sldId id="1733" r:id="rId8"/>
    <p:sldId id="1764" r:id="rId9"/>
    <p:sldId id="1765" r:id="rId10"/>
    <p:sldId id="1766" r:id="rId11"/>
    <p:sldId id="1767" r:id="rId12"/>
    <p:sldId id="1768" r:id="rId13"/>
    <p:sldId id="1769" r:id="rId14"/>
    <p:sldId id="1779" r:id="rId15"/>
    <p:sldId id="1780" r:id="rId16"/>
    <p:sldId id="1770" r:id="rId17"/>
    <p:sldId id="1771" r:id="rId18"/>
    <p:sldId id="1774" r:id="rId19"/>
    <p:sldId id="1778" r:id="rId20"/>
    <p:sldId id="1777" r:id="rId21"/>
    <p:sldId id="1772" r:id="rId22"/>
    <p:sldId id="1773" r:id="rId23"/>
    <p:sldId id="1763" r:id="rId24"/>
    <p:sldId id="174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597A0"/>
    <a:srgbClr val="BBDBB5"/>
    <a:srgbClr val="F4C9C7"/>
    <a:srgbClr val="B34040"/>
    <a:srgbClr val="901018"/>
    <a:srgbClr val="9BDB0D"/>
    <a:srgbClr val="BCDEE2"/>
    <a:srgbClr val="53A9FF"/>
    <a:srgbClr val="99CCFF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4" autoAdjust="0"/>
    <p:restoredTop sz="91383" autoAdjust="0"/>
  </p:normalViewPr>
  <p:slideViewPr>
    <p:cSldViewPr snapToGrid="0">
      <p:cViewPr varScale="1">
        <p:scale>
          <a:sx n="98" d="100"/>
          <a:sy n="98" d="100"/>
        </p:scale>
        <p:origin x="-1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AA6DDBD-8EAC-3B49-8F62-C82B9D47879B}" type="datetime1">
              <a:rPr lang="en-US"/>
              <a:pPr>
                <a:defRPr/>
              </a:pPr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A04ED2A-C739-C042-8F6A-022996BB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E3B6E46-C4C8-464D-8D9E-4AEB25D3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57F69-5236-4CE9-AE0B-5896B88A52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5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615B34-2D5F-074E-8CDA-F3FA2B0309E3}" type="slidenum">
              <a:rPr lang="en-GB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4" name="Notes Placeholder 4"/>
          <p:cNvSpPr>
            <a:spLocks noGrp="1"/>
          </p:cNvSpPr>
          <p:nvPr/>
        </p:nvSpPr>
        <p:spPr bwMode="auto">
          <a:xfrm>
            <a:off x="669925" y="4438650"/>
            <a:ext cx="553878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34" tIns="48217" rIns="96434" bIns="48217"/>
          <a:lstStyle/>
          <a:p>
            <a:pPr algn="just" defTabSz="912813" eaLnBrk="0" hangingPunct="0">
              <a:spcBef>
                <a:spcPct val="30000"/>
              </a:spcBef>
            </a:pPr>
            <a:endParaRPr lang="en-GB" sz="9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FEC4-D1FA-47A9-BB32-C12E7F97A2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FEC4-D1FA-47A9-BB32-C12E7F97A2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ight smaller 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811" y="350400"/>
            <a:ext cx="8131175" cy="492443"/>
          </a:xfrm>
        </p:spPr>
        <p:txBody>
          <a:bodyPr wrap="square" tIns="0" rIns="0" bIns="0" anchor="t" anchorCtr="0">
            <a:sp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8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276890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3272085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6" name="Picture 5" descr="merck_be_wel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04" y="6356256"/>
            <a:ext cx="998361" cy="30478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4594225"/>
            <a:ext cx="2576512" cy="282575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26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34" y="-1"/>
            <a:ext cx="7500938" cy="1104901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1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ight smaller 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276890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3272085"/>
            <a:ext cx="8131174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4594225"/>
            <a:ext cx="2576512" cy="282575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5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8" r:id="rId2"/>
    <p:sldLayoutId id="2147484579" r:id="rId3"/>
    <p:sldLayoutId id="2147484590" r:id="rId4"/>
    <p:sldLayoutId id="2147484588" r:id="rId5"/>
    <p:sldLayoutId id="2147484591" r:id="rId6"/>
    <p:sldLayoutId id="2147484592" r:id="rId7"/>
    <p:sldLayoutId id="2147484593" r:id="rId8"/>
  </p:sldLayoutIdLst>
  <p:transition xmlns:p14="http://schemas.microsoft.com/office/powerpoint/2010/main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0375" y="690285"/>
            <a:ext cx="7145331" cy="1354217"/>
          </a:xfrm>
        </p:spPr>
        <p:txBody>
          <a:bodyPr/>
          <a:lstStyle/>
          <a:p>
            <a:pPr algn="l"/>
            <a:r>
              <a:rPr lang="en-US" dirty="0" smtClean="0">
                <a:latin typeface="Optima"/>
                <a:cs typeface="Optima"/>
              </a:rPr>
              <a:t>Changing the trajectory of drug R&amp;D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0376" y="5029815"/>
            <a:ext cx="8131176" cy="987963"/>
          </a:xfrm>
        </p:spPr>
        <p:txBody>
          <a:bodyPr/>
          <a:lstStyle/>
          <a:p>
            <a:r>
              <a:rPr lang="en-US" dirty="0" smtClean="0"/>
              <a:t>Robert Plenge, MD, PhD</a:t>
            </a:r>
          </a:p>
          <a:p>
            <a:r>
              <a:rPr lang="en-US" dirty="0" smtClean="0"/>
              <a:t>ASBMR</a:t>
            </a:r>
          </a:p>
          <a:p>
            <a:r>
              <a:rPr lang="en-US" dirty="0" smtClean="0"/>
              <a:t>September 15, 2016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6776" y="3548784"/>
            <a:ext cx="5854750" cy="720000"/>
            <a:chOff x="576776" y="3548784"/>
            <a:chExt cx="5854750" cy="72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01" y="3683784"/>
              <a:ext cx="703125" cy="45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39" y="3548784"/>
              <a:ext cx="562500" cy="72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750" y="3585347"/>
              <a:ext cx="365625" cy="646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486" y="3610659"/>
              <a:ext cx="382500" cy="5962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6" y="3556772"/>
              <a:ext cx="541946" cy="704024"/>
            </a:xfrm>
            <a:prstGeom prst="rect">
              <a:avLst/>
            </a:prstGeom>
          </p:spPr>
        </p:pic>
        <p:sp>
          <p:nvSpPr>
            <p:cNvPr id="10" name="Chevron 9"/>
            <p:cNvSpPr/>
            <p:nvPr/>
          </p:nvSpPr>
          <p:spPr bwMode="auto">
            <a:xfrm>
              <a:off x="1439664" y="3817344"/>
              <a:ext cx="182880" cy="18288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Chevron 10"/>
            <p:cNvSpPr/>
            <p:nvPr/>
          </p:nvSpPr>
          <p:spPr bwMode="auto">
            <a:xfrm>
              <a:off x="2646928" y="3817344"/>
              <a:ext cx="182880" cy="18288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Chevron 11"/>
            <p:cNvSpPr/>
            <p:nvPr/>
          </p:nvSpPr>
          <p:spPr bwMode="auto">
            <a:xfrm>
              <a:off x="3837317" y="3817344"/>
              <a:ext cx="182880" cy="18288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Chevron 12"/>
            <p:cNvSpPr/>
            <p:nvPr/>
          </p:nvSpPr>
          <p:spPr bwMode="auto">
            <a:xfrm>
              <a:off x="5224581" y="3817344"/>
              <a:ext cx="182880" cy="18288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4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169" y="1447800"/>
            <a:ext cx="8614544" cy="4678363"/>
          </a:xfrm>
        </p:spPr>
        <p:txBody>
          <a:bodyPr/>
          <a:lstStyle/>
          <a:p>
            <a:r>
              <a:rPr lang="en-US" dirty="0">
                <a:latin typeface="Optima"/>
                <a:cs typeface="Optima"/>
              </a:rPr>
              <a:t>&gt;</a:t>
            </a:r>
            <a:r>
              <a:rPr lang="en-US" dirty="0" smtClean="0">
                <a:latin typeface="Optima"/>
                <a:cs typeface="Optima"/>
              </a:rPr>
              <a:t>100 common variants associated with osteoporosis </a:t>
            </a:r>
          </a:p>
          <a:p>
            <a:r>
              <a:rPr lang="en-US" dirty="0" smtClean="0">
                <a:latin typeface="Optima"/>
                <a:cs typeface="Optima"/>
              </a:rPr>
              <a:t>Additional genes mutated in rare forms of bone mass loss / accrual</a:t>
            </a:r>
          </a:p>
          <a:p>
            <a:r>
              <a:rPr lang="en-US" dirty="0" smtClean="0">
                <a:latin typeface="Optima"/>
                <a:cs typeface="Optima"/>
              </a:rPr>
              <a:t>Experimental studies determine function, </a:t>
            </a:r>
            <a:r>
              <a:rPr lang="en-US" dirty="0" smtClean="0">
                <a:latin typeface="Optima"/>
                <a:cs typeface="Optima"/>
              </a:rPr>
              <a:t>including gain</a:t>
            </a:r>
            <a:r>
              <a:rPr lang="en-US" dirty="0" smtClean="0">
                <a:latin typeface="Optima"/>
                <a:cs typeface="Optima"/>
              </a:rPr>
              <a:t>- </a:t>
            </a:r>
            <a:r>
              <a:rPr lang="en-US" dirty="0" err="1" smtClean="0">
                <a:latin typeface="Optima"/>
                <a:cs typeface="Optima"/>
              </a:rPr>
              <a:t>vs</a:t>
            </a:r>
            <a:r>
              <a:rPr lang="en-US" dirty="0" smtClean="0">
                <a:latin typeface="Optima"/>
                <a:cs typeface="Optima"/>
              </a:rPr>
              <a:t> loss-of-</a:t>
            </a:r>
            <a:r>
              <a:rPr lang="en-US" dirty="0" smtClean="0">
                <a:latin typeface="Optima"/>
                <a:cs typeface="Optima"/>
              </a:rPr>
              <a:t>function of risk allele</a:t>
            </a:r>
            <a:endParaRPr lang="en-US" dirty="0" smtClean="0">
              <a:latin typeface="Optima"/>
              <a:cs typeface="Optima"/>
            </a:endParaRPr>
          </a:p>
          <a:p>
            <a:r>
              <a:rPr lang="en-US" i="1" dirty="0" smtClean="0">
                <a:latin typeface="Optima"/>
                <a:cs typeface="Optima"/>
              </a:rPr>
              <a:t>While many genes implicated, only a few have led to novel therapies</a:t>
            </a:r>
            <a:r>
              <a:rPr lang="is-IS" i="1" dirty="0" smtClean="0">
                <a:latin typeface="Optima"/>
                <a:cs typeface="Optima"/>
              </a:rPr>
              <a:t>…and those occur at the intersection of multiple alleles &amp; function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Optima"/>
                <a:cs typeface="Optima"/>
              </a:rPr>
              <a:t>A quick primer on genetics of osteoporosis and related traits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872" y="6302427"/>
            <a:ext cx="3591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</a:t>
            </a:r>
            <a:r>
              <a:rPr lang="en-US" dirty="0" err="1" smtClean="0"/>
              <a:t>Karasik</a:t>
            </a:r>
            <a:r>
              <a:rPr lang="en-US" dirty="0" smtClean="0"/>
              <a:t> et al </a:t>
            </a:r>
            <a:r>
              <a:rPr lang="en-US" i="1" dirty="0" smtClean="0"/>
              <a:t>NRR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teo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3017" b="3737"/>
          <a:stretch/>
        </p:blipFill>
        <p:spPr>
          <a:xfrm>
            <a:off x="1646248" y="552636"/>
            <a:ext cx="6015596" cy="5714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33" y="141104"/>
            <a:ext cx="3129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FUNCTIONAL</a:t>
            </a:r>
          </a:p>
          <a:p>
            <a:r>
              <a:rPr lang="en-US" sz="3200" dirty="0" smtClean="0">
                <a:latin typeface="Optima"/>
                <a:cs typeface="Optima"/>
              </a:rPr>
              <a:t>STUDIES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491" y="141104"/>
            <a:ext cx="3129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Optima"/>
                <a:cs typeface="Optima"/>
              </a:rPr>
              <a:t>MONOGENIC</a:t>
            </a:r>
          </a:p>
          <a:p>
            <a:pPr algn="r"/>
            <a:r>
              <a:rPr lang="en-US" sz="3200" dirty="0" smtClean="0">
                <a:latin typeface="Optima"/>
                <a:cs typeface="Optima"/>
              </a:rPr>
              <a:t>TRAITS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30" y="6219194"/>
            <a:ext cx="9038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tima"/>
                <a:cs typeface="Optima"/>
              </a:rPr>
              <a:t>GENOME-WIDE ASSOCIATION STUDIES (GWAS)</a:t>
            </a:r>
            <a:endParaRPr lang="en-US" sz="3200" dirty="0">
              <a:latin typeface="Optima"/>
              <a:cs typeface="Optim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4888" y="3174727"/>
            <a:ext cx="4256708" cy="2708840"/>
            <a:chOff x="834888" y="3174727"/>
            <a:chExt cx="4256708" cy="2708840"/>
          </a:xfrm>
        </p:grpSpPr>
        <p:sp>
          <p:nvSpPr>
            <p:cNvPr id="2" name="Rectangle 1"/>
            <p:cNvSpPr/>
            <p:nvPr/>
          </p:nvSpPr>
          <p:spPr bwMode="auto">
            <a:xfrm>
              <a:off x="4150885" y="3174727"/>
              <a:ext cx="940711" cy="576155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4888" y="4867904"/>
              <a:ext cx="2116591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sng" dirty="0" err="1" smtClean="0"/>
                <a:t>Denosumab</a:t>
              </a:r>
              <a:endParaRPr lang="en-US" u="sng" dirty="0" smtClean="0"/>
            </a:p>
            <a:p>
              <a:pPr marL="342900" indent="-342900">
                <a:buFontTx/>
                <a:buChar char="-"/>
              </a:pPr>
              <a:r>
                <a:rPr lang="en-US" dirty="0"/>
                <a:t>a</a:t>
              </a:r>
              <a:r>
                <a:rPr lang="en-US" dirty="0" smtClean="0"/>
                <a:t>nti-RANKL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a</a:t>
              </a:r>
              <a:r>
                <a:rPr lang="en-US" dirty="0" smtClean="0"/>
                <a:t>pproved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62375" y="2391294"/>
            <a:ext cx="5356874" cy="1015663"/>
            <a:chOff x="-2787322" y="1427118"/>
            <a:chExt cx="5356874" cy="101566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-2787322" y="1614865"/>
              <a:ext cx="940711" cy="544490"/>
            </a:xfrm>
            <a:prstGeom prst="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81" y="1427118"/>
              <a:ext cx="2440671" cy="1015663"/>
            </a:xfrm>
            <a:prstGeom prst="rect">
              <a:avLst/>
            </a:prstGeom>
            <a:solidFill>
              <a:srgbClr val="BBDBB5"/>
            </a:solidFill>
            <a:ln w="38100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sng" dirty="0" err="1"/>
                <a:t>Romosozumab</a:t>
              </a:r>
              <a:endParaRPr lang="en-US" u="sng" dirty="0" smtClean="0"/>
            </a:p>
            <a:p>
              <a:pPr marL="342900" indent="-342900">
                <a:buFontTx/>
                <a:buChar char="-"/>
              </a:pPr>
              <a:r>
                <a:rPr lang="en-US" dirty="0"/>
                <a:t>a</a:t>
              </a:r>
              <a:r>
                <a:rPr lang="en-US" dirty="0" smtClean="0"/>
                <a:t>nti-</a:t>
              </a:r>
              <a:r>
                <a:rPr lang="en-US" dirty="0" err="1" smtClean="0"/>
                <a:t>sclerostin</a:t>
              </a:r>
              <a:endParaRPr lang="en-US" dirty="0" smtClean="0"/>
            </a:p>
            <a:p>
              <a:pPr marL="342900" indent="-342900">
                <a:buFontTx/>
                <a:buChar char="-"/>
              </a:pPr>
              <a:r>
                <a:rPr lang="en-US" dirty="0"/>
                <a:t>p</a:t>
              </a:r>
              <a:r>
                <a:rPr lang="en-US" dirty="0" smtClean="0"/>
                <a:t>hase III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3422" y="1520720"/>
            <a:ext cx="5913315" cy="2841134"/>
            <a:chOff x="223422" y="1520720"/>
            <a:chExt cx="5913315" cy="284113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586953" y="3672101"/>
              <a:ext cx="763395" cy="29043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73342" y="4071424"/>
              <a:ext cx="763395" cy="29043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3422" y="1520720"/>
              <a:ext cx="2633987" cy="1015663"/>
            </a:xfrm>
            <a:prstGeom prst="rect">
              <a:avLst/>
            </a:prstGeom>
            <a:solidFill>
              <a:srgbClr val="F4C9C7"/>
            </a:solidFill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sng" dirty="0" err="1"/>
                <a:t>Teriparatide</a:t>
              </a:r>
              <a:endParaRPr lang="en-US" u="sng" dirty="0" smtClean="0"/>
            </a:p>
            <a:p>
              <a:pPr marL="342900" indent="-342900">
                <a:buFontTx/>
                <a:buChar char="-"/>
              </a:pPr>
              <a:r>
                <a:rPr lang="en-US" dirty="0"/>
                <a:t>r</a:t>
              </a:r>
              <a:r>
                <a:rPr lang="en-US" dirty="0" smtClean="0"/>
                <a:t>ecombinant PTH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a</a:t>
              </a:r>
              <a:r>
                <a:rPr lang="en-US" dirty="0" smtClean="0"/>
                <a:t>pproved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1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9" y="0"/>
            <a:ext cx="71068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97" y="4303505"/>
            <a:ext cx="196372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Denosumab</a:t>
            </a:r>
            <a:endParaRPr lang="en-US" u="sng" dirty="0" smtClean="0"/>
          </a:p>
          <a:p>
            <a:pPr marL="342900" indent="-34290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nti-RANKL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approved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9345" y="392390"/>
            <a:ext cx="2175860" cy="1015663"/>
          </a:xfrm>
          <a:prstGeom prst="rect">
            <a:avLst/>
          </a:prstGeom>
          <a:solidFill>
            <a:srgbClr val="BBDBB5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Romosozumab</a:t>
            </a:r>
            <a:endParaRPr lang="en-US" u="sng" dirty="0" smtClean="0"/>
          </a:p>
          <a:p>
            <a:pPr marL="342900" indent="-34290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nti-</a:t>
            </a:r>
            <a:r>
              <a:rPr lang="en-US" dirty="0" err="1" smtClean="0"/>
              <a:t>sclerostin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hase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44" y="133248"/>
            <a:ext cx="2633987" cy="1015663"/>
          </a:xfrm>
          <a:prstGeom prst="rect">
            <a:avLst/>
          </a:prstGeom>
          <a:solidFill>
            <a:srgbClr val="F4C9C7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Teriparatide</a:t>
            </a:r>
            <a:endParaRPr lang="en-US" u="sng" dirty="0" smtClean="0"/>
          </a:p>
          <a:p>
            <a:pPr marL="342900" indent="-3429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ecombinant PTH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approved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2329" y="2586816"/>
            <a:ext cx="22892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osteoblast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338038" y="6422616"/>
            <a:ext cx="27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Estrada et al </a:t>
            </a:r>
            <a:r>
              <a:rPr lang="en-US" i="1" dirty="0" smtClean="0"/>
              <a:t>NG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9842" y="2165499"/>
            <a:ext cx="5933133" cy="3638383"/>
            <a:chOff x="1948832" y="2165499"/>
            <a:chExt cx="5933133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5665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Human Phenotype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7754" y="2441726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5462" y="4721921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Down Arrow Callout 4"/>
          <p:cNvSpPr/>
          <p:nvPr/>
        </p:nvSpPr>
        <p:spPr bwMode="auto">
          <a:xfrm>
            <a:off x="818700" y="702431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29183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9842" y="2165499"/>
            <a:ext cx="5933133" cy="3638383"/>
            <a:chOff x="1948832" y="2165499"/>
            <a:chExt cx="5933133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5665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Human Phenotype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7754" y="2441726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5462" y="4721921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Down Arrow Callout 4"/>
          <p:cNvSpPr/>
          <p:nvPr/>
        </p:nvSpPr>
        <p:spPr bwMode="auto">
          <a:xfrm>
            <a:off x="818700" y="702431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943515" y="715734"/>
            <a:ext cx="6081652" cy="4213685"/>
            <a:chOff x="2943515" y="715734"/>
            <a:chExt cx="6081652" cy="4213685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7967" y="1205090"/>
              <a:ext cx="5857200" cy="3718937"/>
            </a:xfrm>
            <a:prstGeom prst="rect">
              <a:avLst/>
            </a:prstGeom>
            <a:ln w="38100" cmpd="sng">
              <a:solidFill>
                <a:srgbClr val="4597A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" name="Straight Connector 2"/>
            <p:cNvCxnSpPr/>
            <p:nvPr/>
          </p:nvCxnSpPr>
          <p:spPr bwMode="auto">
            <a:xfrm flipH="1" flipV="1">
              <a:off x="2954277" y="715734"/>
              <a:ext cx="204486" cy="47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4597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2943515" y="1673635"/>
              <a:ext cx="209867" cy="32557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4597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284981" y="6323484"/>
            <a:ext cx="2636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Nelson et al </a:t>
            </a:r>
            <a:r>
              <a:rPr lang="en-US" i="1" dirty="0" smtClean="0"/>
              <a:t>NG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36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9842" y="2165499"/>
            <a:ext cx="5933133" cy="3638383"/>
            <a:chOff x="1948832" y="2165499"/>
            <a:chExt cx="5933133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5665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Human Phenotype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7754" y="2441726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5462" y="4721921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13311" y="45218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3311" y="40837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3311" y="36265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3311" y="33788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3311" y="30931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3311" y="23311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3311" y="23882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5" name="Down Arrow Callout 4"/>
          <p:cNvSpPr/>
          <p:nvPr/>
        </p:nvSpPr>
        <p:spPr bwMode="auto">
          <a:xfrm>
            <a:off x="818700" y="702431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eft Arrow Callout 5"/>
          <p:cNvSpPr/>
          <p:nvPr/>
        </p:nvSpPr>
        <p:spPr bwMode="auto">
          <a:xfrm>
            <a:off x="5291266" y="2731286"/>
            <a:ext cx="3044645" cy="164804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187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Identify a series of alleles with range of effect sizes in humans (but of unknown function)</a:t>
            </a:r>
          </a:p>
          <a:p>
            <a:pPr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0331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9842" y="2165499"/>
            <a:ext cx="5933133" cy="3638383"/>
            <a:chOff x="1948832" y="2165499"/>
            <a:chExt cx="5933133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5665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Human Phenotype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7754" y="2441726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5462" y="4721921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13311" y="45218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3311" y="40837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3311" y="36265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3311" y="33788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3311" y="30931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3311" y="233117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3311" y="238826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5" name="Down Arrow Callout 4"/>
          <p:cNvSpPr/>
          <p:nvPr/>
        </p:nvSpPr>
        <p:spPr bwMode="auto">
          <a:xfrm>
            <a:off x="818700" y="702431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Left Arrow Callout 61"/>
          <p:cNvSpPr/>
          <p:nvPr/>
        </p:nvSpPr>
        <p:spPr bwMode="auto">
          <a:xfrm>
            <a:off x="5291266" y="2724864"/>
            <a:ext cx="3044645" cy="164804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187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Assess biological function of alleles to estimate “efficacy” response curve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3319560" y="2391652"/>
            <a:ext cx="2981319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0204" y="1801498"/>
            <a:ext cx="1082348" cy="400110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AEDEF">
                    <a:lumMod val="50000"/>
                  </a:srgbClr>
                </a:solidFill>
              </a:rPr>
              <a:t>Efficacy</a:t>
            </a:r>
            <a:endParaRPr lang="en-US" dirty="0">
              <a:solidFill>
                <a:srgbClr val="DAEDE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1041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9479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4896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3958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4375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5 -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0938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46" grpId="0"/>
      <p:bldP spid="47" grpId="0"/>
      <p:bldP spid="48" grpId="0"/>
      <p:bldP spid="49" grpId="0"/>
      <p:bldP spid="50" grpId="0"/>
      <p:bldP spid="62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9842" y="2165499"/>
            <a:ext cx="5933133" cy="3638383"/>
            <a:chOff x="1948832" y="2165499"/>
            <a:chExt cx="5933133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5665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Human Phenotype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7754" y="2441726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5462" y="4721921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Left Arrow Callout 61"/>
          <p:cNvSpPr/>
          <p:nvPr/>
        </p:nvSpPr>
        <p:spPr bwMode="auto">
          <a:xfrm>
            <a:off x="5291266" y="2724864"/>
            <a:ext cx="3044645" cy="164804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187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Assess biological function of alleles to estimate “efficacy” response curve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3319560" y="2391652"/>
            <a:ext cx="2981319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0204" y="1801498"/>
            <a:ext cx="1082348" cy="400110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AEDEF">
                    <a:lumMod val="50000"/>
                  </a:srgbClr>
                </a:solidFill>
              </a:rPr>
              <a:t>Efficacy</a:t>
            </a:r>
            <a:endParaRPr lang="en-US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0765" y="4510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3165" y="40723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9429" y="36151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4666" y="3367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4363" y="3081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7229" y="2319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3829" y="23767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7449" y="2269025"/>
            <a:ext cx="1031051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Toxicity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28876" y="2376796"/>
            <a:ext cx="2819400" cy="2667000"/>
            <a:chOff x="4447866" y="2376796"/>
            <a:chExt cx="2819400" cy="2667000"/>
          </a:xfrm>
        </p:grpSpPr>
        <p:sp>
          <p:nvSpPr>
            <p:cNvPr id="36" name="Freeform 35"/>
            <p:cNvSpPr/>
            <p:nvPr/>
          </p:nvSpPr>
          <p:spPr>
            <a:xfrm>
              <a:off x="4447866" y="2376796"/>
              <a:ext cx="2819400" cy="2667000"/>
            </a:xfrm>
            <a:custGeom>
              <a:avLst/>
              <a:gdLst>
                <a:gd name="connsiteX0" fmla="*/ 0 w 1778000"/>
                <a:gd name="connsiteY0" fmla="*/ 1938867 h 1938867"/>
                <a:gd name="connsiteX1" fmla="*/ 465667 w 1778000"/>
                <a:gd name="connsiteY1" fmla="*/ 1422400 h 1938867"/>
                <a:gd name="connsiteX2" fmla="*/ 1007534 w 1778000"/>
                <a:gd name="connsiteY2" fmla="*/ 262467 h 1938867"/>
                <a:gd name="connsiteX3" fmla="*/ 1778000 w 1778000"/>
                <a:gd name="connsiteY3" fmla="*/ 0 h 193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1938867">
                  <a:moveTo>
                    <a:pt x="0" y="1938867"/>
                  </a:moveTo>
                  <a:cubicBezTo>
                    <a:pt x="148872" y="1820333"/>
                    <a:pt x="297745" y="1701800"/>
                    <a:pt x="465667" y="1422400"/>
                  </a:cubicBezTo>
                  <a:cubicBezTo>
                    <a:pt x="633589" y="1143000"/>
                    <a:pt x="788812" y="499534"/>
                    <a:pt x="1007534" y="262467"/>
                  </a:cubicBezTo>
                  <a:cubicBezTo>
                    <a:pt x="1226256" y="25400"/>
                    <a:pt x="1778000" y="0"/>
                    <a:pt x="1778000" y="0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4986973" y="3710881"/>
              <a:ext cx="10638" cy="80073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eft Arrow Callout 52"/>
          <p:cNvSpPr/>
          <p:nvPr/>
        </p:nvSpPr>
        <p:spPr bwMode="auto">
          <a:xfrm>
            <a:off x="5361697" y="3172647"/>
            <a:ext cx="3044645" cy="752479"/>
          </a:xfrm>
          <a:prstGeom prst="leftArrowCallout">
            <a:avLst>
              <a:gd name="adj1" fmla="val 39130"/>
              <a:gd name="adj2" fmla="val 34891"/>
              <a:gd name="adj3" fmla="val 60325"/>
              <a:gd name="adj4" fmla="val 79187"/>
            </a:avLst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Assess </a:t>
            </a:r>
            <a:r>
              <a:rPr lang="en-US" dirty="0" err="1">
                <a:solidFill>
                  <a:srgbClr val="FFFFFF"/>
                </a:solidFill>
              </a:rPr>
              <a:t>pleiotropy</a:t>
            </a:r>
            <a:r>
              <a:rPr lang="en-US" dirty="0">
                <a:solidFill>
                  <a:srgbClr val="FFFFFF"/>
                </a:solidFill>
              </a:rPr>
              <a:t> as proxy for ADEs</a:t>
            </a:r>
          </a:p>
        </p:txBody>
      </p:sp>
      <p:sp>
        <p:nvSpPr>
          <p:cNvPr id="54" name="Down Arrow Callout 53"/>
          <p:cNvSpPr/>
          <p:nvPr/>
        </p:nvSpPr>
        <p:spPr bwMode="auto">
          <a:xfrm>
            <a:off x="818700" y="702431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21629" y="316474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00"/>
                </a:solidFill>
              </a:rPr>
              <a:t>New target for</a:t>
            </a:r>
            <a:br>
              <a:rPr lang="en-US" sz="3600" b="1" i="1" dirty="0" smtClean="0">
                <a:solidFill>
                  <a:srgbClr val="000000"/>
                </a:solidFill>
              </a:rPr>
            </a:br>
            <a:r>
              <a:rPr lang="en-US" sz="3600" b="1" i="1" dirty="0" smtClean="0">
                <a:solidFill>
                  <a:srgbClr val="000000"/>
                </a:solidFill>
              </a:rPr>
              <a:t>drug screen!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5497" y="4028877"/>
            <a:ext cx="2434199" cy="1077218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This provides evidence for the therapeutic window at the time of target </a:t>
            </a:r>
            <a:r>
              <a:rPr lang="en-US" sz="1600" dirty="0" smtClean="0">
                <a:solidFill>
                  <a:srgbClr val="000000"/>
                </a:solidFill>
              </a:rPr>
              <a:t>ID &amp; validation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5274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53" grpId="0" animBg="1"/>
      <p:bldP spid="55" grpId="0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4953" y="2165499"/>
            <a:ext cx="6768022" cy="3638383"/>
            <a:chOff x="1113943" y="2165499"/>
            <a:chExt cx="6768022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-179224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Osteoporosis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2712" y="2571064"/>
              <a:ext cx="13563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 bone </a:t>
              </a:r>
            </a:p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density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2098" y="4392697"/>
              <a:ext cx="1297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 bone </a:t>
              </a:r>
            </a:p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density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3319560" y="2391652"/>
            <a:ext cx="2981319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0204" y="1801498"/>
            <a:ext cx="1082348" cy="400110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AEDEF">
                    <a:lumMod val="50000"/>
                  </a:srgbClr>
                </a:solidFill>
              </a:rPr>
              <a:t>Efficacy</a:t>
            </a:r>
            <a:endParaRPr lang="en-US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0765" y="4510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3165" y="40723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9429" y="36151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4666" y="3367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4363" y="3081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7229" y="2319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3829" y="23767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7449" y="2269025"/>
            <a:ext cx="1031051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Toxicity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28876" y="2376796"/>
            <a:ext cx="2819400" cy="2667000"/>
            <a:chOff x="4447866" y="2376796"/>
            <a:chExt cx="2819400" cy="2667000"/>
          </a:xfrm>
        </p:grpSpPr>
        <p:sp>
          <p:nvSpPr>
            <p:cNvPr id="36" name="Freeform 35"/>
            <p:cNvSpPr/>
            <p:nvPr/>
          </p:nvSpPr>
          <p:spPr>
            <a:xfrm>
              <a:off x="4447866" y="2376796"/>
              <a:ext cx="2819400" cy="2667000"/>
            </a:xfrm>
            <a:custGeom>
              <a:avLst/>
              <a:gdLst>
                <a:gd name="connsiteX0" fmla="*/ 0 w 1778000"/>
                <a:gd name="connsiteY0" fmla="*/ 1938867 h 1938867"/>
                <a:gd name="connsiteX1" fmla="*/ 465667 w 1778000"/>
                <a:gd name="connsiteY1" fmla="*/ 1422400 h 1938867"/>
                <a:gd name="connsiteX2" fmla="*/ 1007534 w 1778000"/>
                <a:gd name="connsiteY2" fmla="*/ 262467 h 1938867"/>
                <a:gd name="connsiteX3" fmla="*/ 1778000 w 1778000"/>
                <a:gd name="connsiteY3" fmla="*/ 0 h 193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1938867">
                  <a:moveTo>
                    <a:pt x="0" y="1938867"/>
                  </a:moveTo>
                  <a:cubicBezTo>
                    <a:pt x="148872" y="1820333"/>
                    <a:pt x="297745" y="1701800"/>
                    <a:pt x="465667" y="1422400"/>
                  </a:cubicBezTo>
                  <a:cubicBezTo>
                    <a:pt x="633589" y="1143000"/>
                    <a:pt x="788812" y="499534"/>
                    <a:pt x="1007534" y="262467"/>
                  </a:cubicBezTo>
                  <a:cubicBezTo>
                    <a:pt x="1226256" y="25400"/>
                    <a:pt x="1778000" y="0"/>
                    <a:pt x="1778000" y="0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4986973" y="3710881"/>
              <a:ext cx="10638" cy="80073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eft Arrow Callout 52"/>
          <p:cNvSpPr/>
          <p:nvPr/>
        </p:nvSpPr>
        <p:spPr bwMode="auto">
          <a:xfrm>
            <a:off x="5361697" y="3172647"/>
            <a:ext cx="3044645" cy="752479"/>
          </a:xfrm>
          <a:prstGeom prst="leftArrowCallout">
            <a:avLst>
              <a:gd name="adj1" fmla="val 39130"/>
              <a:gd name="adj2" fmla="val 34891"/>
              <a:gd name="adj3" fmla="val 60325"/>
              <a:gd name="adj4" fmla="val 79187"/>
            </a:avLst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Assess </a:t>
            </a:r>
            <a:r>
              <a:rPr lang="en-US" dirty="0" err="1">
                <a:solidFill>
                  <a:srgbClr val="FFFFFF"/>
                </a:solidFill>
              </a:rPr>
              <a:t>pleiotropy</a:t>
            </a:r>
            <a:r>
              <a:rPr lang="en-US" dirty="0">
                <a:solidFill>
                  <a:srgbClr val="FFFFFF"/>
                </a:solidFill>
              </a:rPr>
              <a:t> as proxy for ADEs</a:t>
            </a:r>
          </a:p>
        </p:txBody>
      </p:sp>
      <p:sp>
        <p:nvSpPr>
          <p:cNvPr id="54" name="Down Arrow Callout 53"/>
          <p:cNvSpPr/>
          <p:nvPr/>
        </p:nvSpPr>
        <p:spPr bwMode="auto">
          <a:xfrm>
            <a:off x="818700" y="961107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702" y="198894"/>
            <a:ext cx="82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000000"/>
                </a:solidFill>
              </a:rPr>
              <a:t>RANK-RANKL </a:t>
            </a:r>
            <a:r>
              <a:rPr lang="en-US" sz="3600" b="1" u="sng" dirty="0" smtClean="0">
                <a:solidFill>
                  <a:srgbClr val="000000"/>
                </a:solidFill>
              </a:rPr>
              <a:t>and </a:t>
            </a:r>
            <a:r>
              <a:rPr lang="en-US" sz="3600" b="1" u="sng" dirty="0" err="1" smtClean="0">
                <a:solidFill>
                  <a:srgbClr val="000000"/>
                </a:solidFill>
              </a:rPr>
              <a:t>denosumab</a:t>
            </a:r>
            <a:endParaRPr lang="en-US" sz="3600" b="1" u="sng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5497" y="4028877"/>
            <a:ext cx="2434199" cy="1077218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This provides evidence for the therapeutic window at the time of target </a:t>
            </a:r>
            <a:r>
              <a:rPr lang="en-US" sz="1600" dirty="0" smtClean="0">
                <a:solidFill>
                  <a:srgbClr val="000000"/>
                </a:solidFill>
              </a:rPr>
              <a:t>ID &amp; validation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454" y="3971092"/>
            <a:ext cx="4018909" cy="2824578"/>
            <a:chOff x="270454" y="3971092"/>
            <a:chExt cx="4018909" cy="2824578"/>
          </a:xfrm>
        </p:grpSpPr>
        <p:sp>
          <p:nvSpPr>
            <p:cNvPr id="3" name="Oval 2"/>
            <p:cNvSpPr/>
            <p:nvPr/>
          </p:nvSpPr>
          <p:spPr bwMode="auto">
            <a:xfrm rot="18186809">
              <a:off x="3412569" y="4162993"/>
              <a:ext cx="1068695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454" y="5780007"/>
              <a:ext cx="3715807" cy="1015663"/>
            </a:xfrm>
            <a:prstGeom prst="rect">
              <a:avLst/>
            </a:prstGeom>
            <a:noFill/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Rare RANK variants &amp; Paget’s disease (no known </a:t>
              </a:r>
              <a:r>
                <a:rPr lang="en-US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GoF</a:t>
              </a:r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mutations in RANKL)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>
              <a:stCxn id="3" idx="2"/>
              <a:endCxn id="2" idx="0"/>
            </p:cNvCxnSpPr>
            <p:nvPr/>
          </p:nvCxnSpPr>
          <p:spPr bwMode="auto">
            <a:xfrm flipH="1">
              <a:off x="2128358" y="4953004"/>
              <a:ext cx="1526645" cy="8270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3480167" y="1175366"/>
            <a:ext cx="3704509" cy="1710547"/>
            <a:chOff x="517394" y="5984948"/>
            <a:chExt cx="3704509" cy="1710547"/>
          </a:xfrm>
        </p:grpSpPr>
        <p:sp>
          <p:nvSpPr>
            <p:cNvPr id="46" name="TextBox 45"/>
            <p:cNvSpPr txBox="1"/>
            <p:nvPr/>
          </p:nvSpPr>
          <p:spPr>
            <a:xfrm>
              <a:off x="517394" y="5984948"/>
              <a:ext cx="3704509" cy="400110"/>
            </a:xfrm>
            <a:prstGeom prst="rect">
              <a:avLst/>
            </a:prstGeom>
            <a:noFill/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Rare variants &amp;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osteopetrosis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20953680">
              <a:off x="1967066" y="7010602"/>
              <a:ext cx="1255129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8" name="Straight Connector 47"/>
            <p:cNvCxnSpPr>
              <a:endCxn id="47" idx="0"/>
            </p:cNvCxnSpPr>
            <p:nvPr/>
          </p:nvCxnSpPr>
          <p:spPr bwMode="auto">
            <a:xfrm>
              <a:off x="2175858" y="6396946"/>
              <a:ext cx="354769" cy="6196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2812042" y="1981598"/>
            <a:ext cx="2060437" cy="2093059"/>
            <a:chOff x="-254751" y="5804225"/>
            <a:chExt cx="2060437" cy="2093059"/>
          </a:xfrm>
        </p:grpSpPr>
        <p:sp>
          <p:nvSpPr>
            <p:cNvPr id="59" name="TextBox 58"/>
            <p:cNvSpPr txBox="1"/>
            <p:nvPr/>
          </p:nvSpPr>
          <p:spPr>
            <a:xfrm>
              <a:off x="-254751" y="5804225"/>
              <a:ext cx="2060437" cy="1015663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ommon variants &amp; 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BMD, 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fracture risk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 rot="17780651">
              <a:off x="924027" y="7030868"/>
              <a:ext cx="1047938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" name="Straight Connector 60"/>
            <p:cNvCxnSpPr>
              <a:stCxn id="59" idx="2"/>
              <a:endCxn id="60" idx="0"/>
            </p:cNvCxnSpPr>
            <p:nvPr/>
          </p:nvCxnSpPr>
          <p:spPr bwMode="auto">
            <a:xfrm>
              <a:off x="775468" y="6819888"/>
              <a:ext cx="365646" cy="4014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49887536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0187" y="5850546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Gene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4953" y="2165499"/>
            <a:ext cx="6768022" cy="3638383"/>
            <a:chOff x="1113943" y="2165499"/>
            <a:chExt cx="6768022" cy="363838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-179224" y="3458666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Osteoporosis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2712" y="2571064"/>
              <a:ext cx="13563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High bone </a:t>
              </a:r>
            </a:p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density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2098" y="4392697"/>
              <a:ext cx="1297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Low bone </a:t>
              </a:r>
            </a:p>
            <a:p>
              <a:pPr algn="r"/>
              <a:r>
                <a:rPr lang="en-US" dirty="0" smtClean="0">
                  <a:solidFill>
                    <a:srgbClr val="000000"/>
                  </a:solidFill>
                </a:rPr>
                <a:t>density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233767" y="5304312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6464" y="2180112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9495" y="5403772"/>
              <a:ext cx="798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GOF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9160" y="5304312"/>
              <a:ext cx="74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LOF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914777" y="2180112"/>
            <a:ext cx="4648198" cy="3124200"/>
            <a:chOff x="2874930" y="1296736"/>
            <a:chExt cx="4648198" cy="3124200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874930" y="4420936"/>
              <a:ext cx="46481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87627" y="1296736"/>
              <a:ext cx="0" cy="3124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3319560" y="2391652"/>
            <a:ext cx="2981319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0204" y="1801498"/>
            <a:ext cx="1082348" cy="400110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AEDEF">
                    <a:lumMod val="50000"/>
                  </a:srgbClr>
                </a:solidFill>
              </a:rPr>
              <a:t>Efficacy</a:t>
            </a:r>
            <a:endParaRPr lang="en-US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0765" y="4510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3165" y="40723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9429" y="36151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4666" y="33673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4363" y="3081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7229" y="231970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3829" y="2376796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EDEF">
                    <a:lumMod val="50000"/>
                  </a:srgbClr>
                </a:solidFill>
              </a:rPr>
              <a:t>X</a:t>
            </a:r>
            <a:endParaRPr lang="en-US" b="1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7449" y="2269025"/>
            <a:ext cx="1031051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Toxicity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28876" y="2376796"/>
            <a:ext cx="2819400" cy="2667000"/>
            <a:chOff x="4447866" y="2376796"/>
            <a:chExt cx="2819400" cy="2667000"/>
          </a:xfrm>
        </p:grpSpPr>
        <p:sp>
          <p:nvSpPr>
            <p:cNvPr id="36" name="Freeform 35"/>
            <p:cNvSpPr/>
            <p:nvPr/>
          </p:nvSpPr>
          <p:spPr>
            <a:xfrm>
              <a:off x="4447866" y="2376796"/>
              <a:ext cx="2819400" cy="2667000"/>
            </a:xfrm>
            <a:custGeom>
              <a:avLst/>
              <a:gdLst>
                <a:gd name="connsiteX0" fmla="*/ 0 w 1778000"/>
                <a:gd name="connsiteY0" fmla="*/ 1938867 h 1938867"/>
                <a:gd name="connsiteX1" fmla="*/ 465667 w 1778000"/>
                <a:gd name="connsiteY1" fmla="*/ 1422400 h 1938867"/>
                <a:gd name="connsiteX2" fmla="*/ 1007534 w 1778000"/>
                <a:gd name="connsiteY2" fmla="*/ 262467 h 1938867"/>
                <a:gd name="connsiteX3" fmla="*/ 1778000 w 1778000"/>
                <a:gd name="connsiteY3" fmla="*/ 0 h 193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1938867">
                  <a:moveTo>
                    <a:pt x="0" y="1938867"/>
                  </a:moveTo>
                  <a:cubicBezTo>
                    <a:pt x="148872" y="1820333"/>
                    <a:pt x="297745" y="1701800"/>
                    <a:pt x="465667" y="1422400"/>
                  </a:cubicBezTo>
                  <a:cubicBezTo>
                    <a:pt x="633589" y="1143000"/>
                    <a:pt x="788812" y="499534"/>
                    <a:pt x="1007534" y="262467"/>
                  </a:cubicBezTo>
                  <a:cubicBezTo>
                    <a:pt x="1226256" y="25400"/>
                    <a:pt x="1778000" y="0"/>
                    <a:pt x="1778000" y="0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4986973" y="3710881"/>
              <a:ext cx="10638" cy="80073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eft Arrow Callout 52"/>
          <p:cNvSpPr/>
          <p:nvPr/>
        </p:nvSpPr>
        <p:spPr bwMode="auto">
          <a:xfrm>
            <a:off x="5361697" y="2958957"/>
            <a:ext cx="3564992" cy="966169"/>
          </a:xfrm>
          <a:prstGeom prst="leftArrowCallout">
            <a:avLst>
              <a:gd name="adj1" fmla="val 39130"/>
              <a:gd name="adj2" fmla="val 34891"/>
              <a:gd name="adj3" fmla="val 60325"/>
              <a:gd name="adj4" fmla="val 79187"/>
            </a:avLst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>
                <a:solidFill>
                  <a:srgbClr val="FFFFFF"/>
                </a:solidFill>
              </a:rPr>
              <a:t>No </a:t>
            </a:r>
            <a:r>
              <a:rPr lang="en-US" b="1" dirty="0" smtClean="0">
                <a:solidFill>
                  <a:srgbClr val="FFFFFF"/>
                </a:solidFill>
              </a:rPr>
              <a:t>“obvious” </a:t>
            </a:r>
            <a:r>
              <a:rPr lang="en-US" b="1" dirty="0" smtClean="0">
                <a:solidFill>
                  <a:srgbClr val="FFFFFF"/>
                </a:solidFill>
              </a:rPr>
              <a:t>pleiotropic </a:t>
            </a:r>
            <a:r>
              <a:rPr lang="en-US" b="1" dirty="0">
                <a:solidFill>
                  <a:srgbClr val="FFFFFF"/>
                </a:solidFill>
              </a:rPr>
              <a:t>effects that could be </a:t>
            </a:r>
            <a:r>
              <a:rPr lang="en-US" b="1" dirty="0" smtClean="0">
                <a:solidFill>
                  <a:srgbClr val="FFFFFF"/>
                </a:solidFill>
              </a:rPr>
              <a:t>ADEs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4" name="Down Arrow Callout 53"/>
          <p:cNvSpPr/>
          <p:nvPr/>
        </p:nvSpPr>
        <p:spPr bwMode="auto">
          <a:xfrm>
            <a:off x="818700" y="961107"/>
            <a:ext cx="2146005" cy="1628745"/>
          </a:xfrm>
          <a:prstGeom prst="downArrowCallout">
            <a:avLst>
              <a:gd name="adj1" fmla="val 25000"/>
              <a:gd name="adj2" fmla="val 27611"/>
              <a:gd name="adj3" fmla="val 25000"/>
              <a:gd name="adj4" fmla="val 62366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 a human phenotype for drug efficacy</a:t>
            </a:r>
          </a:p>
          <a:p>
            <a:pPr algn="ctr" eaLnBrk="0" hangingPunct="0"/>
            <a:endParaRPr 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702" y="198894"/>
            <a:ext cx="82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000000"/>
                </a:solidFill>
              </a:rPr>
              <a:t>RANK-RANKL </a:t>
            </a:r>
            <a:r>
              <a:rPr lang="en-US" sz="3600" b="1" u="sng" dirty="0" smtClean="0">
                <a:solidFill>
                  <a:srgbClr val="000000"/>
                </a:solidFill>
              </a:rPr>
              <a:t>and </a:t>
            </a:r>
            <a:r>
              <a:rPr lang="en-US" sz="3600" b="1" u="sng" dirty="0" err="1" smtClean="0">
                <a:solidFill>
                  <a:srgbClr val="000000"/>
                </a:solidFill>
              </a:rPr>
              <a:t>denosumab</a:t>
            </a:r>
            <a:endParaRPr lang="en-US" sz="3600" b="1" u="sng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5497" y="4028877"/>
            <a:ext cx="2434199" cy="1077218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This provides evidence for the therapeutic window at the time of target </a:t>
            </a:r>
            <a:r>
              <a:rPr lang="en-US" sz="1600" dirty="0" smtClean="0">
                <a:solidFill>
                  <a:srgbClr val="000000"/>
                </a:solidFill>
              </a:rPr>
              <a:t>ID &amp; validation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454" y="3971092"/>
            <a:ext cx="4018909" cy="2824578"/>
            <a:chOff x="270454" y="3971092"/>
            <a:chExt cx="4018909" cy="2824578"/>
          </a:xfrm>
        </p:grpSpPr>
        <p:sp>
          <p:nvSpPr>
            <p:cNvPr id="3" name="Oval 2"/>
            <p:cNvSpPr/>
            <p:nvPr/>
          </p:nvSpPr>
          <p:spPr bwMode="auto">
            <a:xfrm rot="18186809">
              <a:off x="3412569" y="4162993"/>
              <a:ext cx="1068695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454" y="5780007"/>
              <a:ext cx="3715807" cy="1015663"/>
            </a:xfrm>
            <a:prstGeom prst="rect">
              <a:avLst/>
            </a:prstGeom>
            <a:noFill/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Rare RANK variants &amp; Paget’s disease (no known </a:t>
              </a:r>
              <a:r>
                <a:rPr lang="en-US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GoF</a:t>
              </a:r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mutations in RANKL)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>
              <a:stCxn id="3" idx="2"/>
              <a:endCxn id="2" idx="0"/>
            </p:cNvCxnSpPr>
            <p:nvPr/>
          </p:nvCxnSpPr>
          <p:spPr bwMode="auto">
            <a:xfrm flipH="1">
              <a:off x="2128358" y="4953004"/>
              <a:ext cx="1526645" cy="8270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3480167" y="1175366"/>
            <a:ext cx="3704509" cy="1710547"/>
            <a:chOff x="517394" y="5984948"/>
            <a:chExt cx="3704509" cy="1710547"/>
          </a:xfrm>
        </p:grpSpPr>
        <p:sp>
          <p:nvSpPr>
            <p:cNvPr id="46" name="TextBox 45"/>
            <p:cNvSpPr txBox="1"/>
            <p:nvPr/>
          </p:nvSpPr>
          <p:spPr>
            <a:xfrm>
              <a:off x="517394" y="5984948"/>
              <a:ext cx="3704509" cy="400110"/>
            </a:xfrm>
            <a:prstGeom prst="rect">
              <a:avLst/>
            </a:prstGeom>
            <a:noFill/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Rare variants &amp;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osteopetrosis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20953680">
              <a:off x="1967066" y="7010602"/>
              <a:ext cx="1255129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8" name="Straight Connector 47"/>
            <p:cNvCxnSpPr>
              <a:endCxn id="47" idx="0"/>
            </p:cNvCxnSpPr>
            <p:nvPr/>
          </p:nvCxnSpPr>
          <p:spPr bwMode="auto">
            <a:xfrm>
              <a:off x="2175858" y="6396946"/>
              <a:ext cx="354769" cy="6196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2826529" y="1981598"/>
            <a:ext cx="2030706" cy="2093059"/>
            <a:chOff x="-240264" y="5804225"/>
            <a:chExt cx="2030706" cy="2093059"/>
          </a:xfrm>
        </p:grpSpPr>
        <p:sp>
          <p:nvSpPr>
            <p:cNvPr id="59" name="TextBox 58"/>
            <p:cNvSpPr txBox="1"/>
            <p:nvPr/>
          </p:nvSpPr>
          <p:spPr>
            <a:xfrm>
              <a:off x="-240264" y="5804225"/>
              <a:ext cx="1957381" cy="1015663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ommon variants &amp; BMD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fracture risk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 rot="17780651">
              <a:off x="924027" y="7030868"/>
              <a:ext cx="1047938" cy="68489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" name="Straight Connector 60"/>
            <p:cNvCxnSpPr>
              <a:stCxn id="59" idx="2"/>
              <a:endCxn id="60" idx="0"/>
            </p:cNvCxnSpPr>
            <p:nvPr/>
          </p:nvCxnSpPr>
          <p:spPr bwMode="auto">
            <a:xfrm>
              <a:off x="738427" y="6819888"/>
              <a:ext cx="402687" cy="4014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2105697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45554" y="-1"/>
            <a:ext cx="7500938" cy="1104901"/>
          </a:xfrm>
          <a:prstGeom prst="rect">
            <a:avLst/>
          </a:prstGeom>
        </p:spPr>
        <p:txBody>
          <a:bodyPr/>
          <a:lstStyle/>
          <a:p>
            <a:r>
              <a:rPr lang="en-US" sz="4000" b="0" dirty="0" smtClean="0">
                <a:latin typeface="Optima"/>
                <a:cs typeface="Optima"/>
              </a:rPr>
              <a:t>Our two fundamental challenges</a:t>
            </a:r>
            <a:endParaRPr lang="en-US" sz="4000" b="0" dirty="0">
              <a:latin typeface="Optima"/>
              <a:cs typeface="Optima"/>
            </a:endParaRPr>
          </a:p>
        </p:txBody>
      </p:sp>
      <p:pic>
        <p:nvPicPr>
          <p:cNvPr id="6" name="Picture 5" descr="depressing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8" t="16290" r="18390"/>
          <a:stretch/>
        </p:blipFill>
        <p:spPr>
          <a:xfrm>
            <a:off x="4970361" y="1682870"/>
            <a:ext cx="3868839" cy="3097060"/>
          </a:xfrm>
          <a:prstGeom prst="rect">
            <a:avLst/>
          </a:prstGeom>
        </p:spPr>
      </p:pic>
      <p:pic>
        <p:nvPicPr>
          <p:cNvPr id="7" name="Picture 6" descr="depressing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r="70255"/>
          <a:stretch/>
        </p:blipFill>
        <p:spPr>
          <a:xfrm>
            <a:off x="474562" y="1590258"/>
            <a:ext cx="3886200" cy="3189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780406"/>
            <a:ext cx="38862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Cost</a:t>
            </a:r>
            <a:r>
              <a:rPr lang="en-US" sz="2800" dirty="0" smtClean="0">
                <a:latin typeface="Optima"/>
                <a:cs typeface="Optima"/>
              </a:rPr>
              <a:t> to develop an asset has increased by </a:t>
            </a:r>
            <a:r>
              <a:rPr lang="en-US" sz="3200" b="1" dirty="0" smtClean="0">
                <a:latin typeface="Optima"/>
                <a:cs typeface="Optima"/>
              </a:rPr>
              <a:t>1/3</a:t>
            </a:r>
            <a:r>
              <a:rPr lang="en-US" sz="3200" b="1" baseline="30000" dirty="0" smtClean="0">
                <a:latin typeface="Optima"/>
                <a:cs typeface="Optima"/>
              </a:rPr>
              <a:t>rd</a:t>
            </a:r>
            <a:r>
              <a:rPr lang="en-US" sz="3200" b="1" dirty="0" smtClean="0">
                <a:latin typeface="Optima"/>
                <a:cs typeface="Optima"/>
              </a:rPr>
              <a:t> since 2010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780406"/>
            <a:ext cx="3810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Average peak </a:t>
            </a:r>
            <a:r>
              <a:rPr lang="en-US" sz="3200" b="1" dirty="0" smtClean="0">
                <a:latin typeface="Optima"/>
                <a:cs typeface="Optima"/>
              </a:rPr>
              <a:t>sales</a:t>
            </a:r>
            <a:r>
              <a:rPr lang="en-US" sz="2800" dirty="0" smtClean="0">
                <a:latin typeface="Optima"/>
                <a:cs typeface="Optima"/>
              </a:rPr>
              <a:t> per asset has </a:t>
            </a:r>
            <a:r>
              <a:rPr lang="en-US" sz="3200" b="1" dirty="0" smtClean="0">
                <a:latin typeface="Optima"/>
                <a:cs typeface="Optima"/>
              </a:rPr>
              <a:t>halved since 2010</a:t>
            </a:r>
            <a:endParaRPr lang="en-US" sz="32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02133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168" y="1142090"/>
            <a:ext cx="8767411" cy="4678363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Therapeutic modulation</a:t>
            </a:r>
          </a:p>
          <a:p>
            <a:pPr lvl="1"/>
            <a:r>
              <a:rPr lang="en-US" dirty="0" err="1" smtClean="0">
                <a:latin typeface="Optima"/>
                <a:cs typeface="Optima"/>
              </a:rPr>
              <a:t>mAb</a:t>
            </a:r>
            <a:r>
              <a:rPr lang="en-US" dirty="0" smtClean="0">
                <a:latin typeface="Optima"/>
                <a:cs typeface="Optima"/>
              </a:rPr>
              <a:t> mimics human mutation </a:t>
            </a:r>
          </a:p>
          <a:p>
            <a:r>
              <a:rPr lang="en-US" dirty="0" smtClean="0">
                <a:latin typeface="Optima"/>
                <a:cs typeface="Optima"/>
              </a:rPr>
              <a:t>Biomarkers of bone turnover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Urinary&amp; serum NTX </a:t>
            </a:r>
          </a:p>
          <a:p>
            <a:pPr lvl="1"/>
            <a:r>
              <a:rPr lang="en-US" dirty="0">
                <a:latin typeface="Optima"/>
                <a:cs typeface="Optima"/>
              </a:rPr>
              <a:t>S</a:t>
            </a:r>
            <a:r>
              <a:rPr lang="en-US" dirty="0" smtClean="0">
                <a:latin typeface="Optima"/>
                <a:cs typeface="Optima"/>
              </a:rPr>
              <a:t>erum </a:t>
            </a:r>
            <a:r>
              <a:rPr lang="en-US" dirty="0">
                <a:latin typeface="Optima"/>
                <a:cs typeface="Optima"/>
              </a:rPr>
              <a:t>bone-specific alkaline </a:t>
            </a:r>
            <a:r>
              <a:rPr lang="en-US" dirty="0" smtClean="0">
                <a:latin typeface="Optima"/>
                <a:cs typeface="Optima"/>
              </a:rPr>
              <a:t>phosphatase</a:t>
            </a:r>
          </a:p>
          <a:p>
            <a:r>
              <a:rPr lang="en-US" dirty="0" smtClean="0">
                <a:latin typeface="Optima"/>
                <a:cs typeface="Optima"/>
              </a:rPr>
              <a:t>Small (n=49) clinical </a:t>
            </a:r>
            <a:r>
              <a:rPr lang="en-US" dirty="0" err="1" smtClean="0">
                <a:latin typeface="Optima"/>
                <a:cs typeface="Optima"/>
              </a:rPr>
              <a:t>PoB</a:t>
            </a:r>
            <a:r>
              <a:rPr lang="en-US" dirty="0" smtClean="0">
                <a:latin typeface="Optima"/>
                <a:cs typeface="Optima"/>
              </a:rPr>
              <a:t> experiment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Primary outcome change in bone turnover markers</a:t>
            </a:r>
          </a:p>
          <a:p>
            <a:r>
              <a:rPr lang="en-US" dirty="0" smtClean="0">
                <a:latin typeface="Optima"/>
                <a:cs typeface="Optima"/>
              </a:rPr>
              <a:t>Large (n=7,808) RCT for fracture risk reduction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Reduced risk </a:t>
            </a:r>
            <a:r>
              <a:rPr lang="en-US" dirty="0">
                <a:latin typeface="Optima"/>
                <a:cs typeface="Optima"/>
              </a:rPr>
              <a:t>of new vertebral fracture by 68% </a:t>
            </a:r>
            <a:r>
              <a:rPr lang="en-US" dirty="0" smtClean="0">
                <a:latin typeface="Optima"/>
                <a:cs typeface="Optima"/>
              </a:rPr>
              <a:t>vs. placebo </a:t>
            </a:r>
            <a:r>
              <a:rPr lang="en-US" dirty="0">
                <a:latin typeface="Optima"/>
                <a:cs typeface="Optima"/>
              </a:rPr>
              <a:t>(P &lt; 0.001)</a:t>
            </a:r>
            <a:endParaRPr lang="en-US" dirty="0" smtClean="0">
              <a:latin typeface="Optima"/>
              <a:cs typeface="Optim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Optima"/>
                <a:cs typeface="Optima"/>
              </a:rPr>
              <a:t>Clinical development of </a:t>
            </a:r>
            <a:r>
              <a:rPr lang="en-US" sz="3600" dirty="0" err="1" smtClean="0">
                <a:latin typeface="Optima"/>
                <a:cs typeface="Optima"/>
              </a:rPr>
              <a:t>denosumab</a:t>
            </a:r>
            <a:endParaRPr lang="en-US" sz="3600" dirty="0"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340" y="6340308"/>
            <a:ext cx="454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Goessl</a:t>
            </a:r>
            <a:r>
              <a:rPr lang="en-US" dirty="0" smtClean="0"/>
              <a:t> et al </a:t>
            </a:r>
            <a:r>
              <a:rPr lang="en-US" i="1" dirty="0"/>
              <a:t>Ann. N.Y. Acad. Sci.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4170" y="2779788"/>
            <a:ext cx="8131175" cy="677108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But (and there is always a but</a:t>
            </a:r>
            <a:r>
              <a:rPr lang="is-IS" dirty="0" smtClean="0">
                <a:latin typeface="Optima"/>
                <a:cs typeface="Optima"/>
              </a:rPr>
              <a:t>…)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5043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169" y="1447800"/>
            <a:ext cx="8614544" cy="4678363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Not all successful drugs will have genetic support</a:t>
            </a:r>
          </a:p>
          <a:p>
            <a:pPr lvl="1"/>
            <a:r>
              <a:rPr lang="en-US" i="1" dirty="0" smtClean="0">
                <a:latin typeface="Optima"/>
                <a:cs typeface="Optima"/>
              </a:rPr>
              <a:t>Other approaches to causal human biology &amp; drug discovery</a:t>
            </a:r>
          </a:p>
          <a:p>
            <a:pPr marL="457200" lvl="1" indent="0">
              <a:buNone/>
            </a:pPr>
            <a:endParaRPr lang="en-US" i="1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Even those targets with genetic support may fail in clinical development</a:t>
            </a:r>
          </a:p>
          <a:p>
            <a:pPr lvl="1"/>
            <a:r>
              <a:rPr lang="en-US" dirty="0" err="1" smtClean="0">
                <a:latin typeface="Optima"/>
                <a:cs typeface="Optima"/>
              </a:rPr>
              <a:t>Cathepsin</a:t>
            </a:r>
            <a:r>
              <a:rPr lang="en-US" dirty="0">
                <a:latin typeface="Optima"/>
                <a:cs typeface="Optima"/>
              </a:rPr>
              <a:t> </a:t>
            </a:r>
            <a:r>
              <a:rPr lang="en-US" dirty="0" smtClean="0">
                <a:latin typeface="Optima"/>
                <a:cs typeface="Optima"/>
              </a:rPr>
              <a:t>K</a:t>
            </a:r>
            <a:r>
              <a:rPr lang="en-US" i="1" dirty="0" smtClean="0">
                <a:latin typeface="Optima"/>
                <a:cs typeface="Optima"/>
              </a:rPr>
              <a:t> (</a:t>
            </a:r>
            <a:r>
              <a:rPr lang="en-US" dirty="0" smtClean="0">
                <a:latin typeface="Optima"/>
                <a:cs typeface="Optima"/>
              </a:rPr>
              <a:t>CTSK</a:t>
            </a:r>
            <a:r>
              <a:rPr lang="en-US" i="1" dirty="0" smtClean="0">
                <a:latin typeface="Optima"/>
                <a:cs typeface="Optima"/>
              </a:rPr>
              <a:t>) mutations cause </a:t>
            </a:r>
            <a:r>
              <a:rPr lang="en-US" i="1" dirty="0" err="1" smtClean="0">
                <a:latin typeface="Optima"/>
                <a:cs typeface="Optima"/>
              </a:rPr>
              <a:t>pycnodysostosis</a:t>
            </a:r>
            <a:endParaRPr lang="en-US" i="1" dirty="0" smtClean="0">
              <a:latin typeface="Optima"/>
              <a:cs typeface="Optima"/>
            </a:endParaRPr>
          </a:p>
          <a:p>
            <a:pPr lvl="1"/>
            <a:r>
              <a:rPr lang="en-US" i="1" dirty="0" err="1" smtClean="0">
                <a:latin typeface="Optima"/>
                <a:cs typeface="Optima"/>
              </a:rPr>
              <a:t>Odanacatib</a:t>
            </a:r>
            <a:r>
              <a:rPr lang="en-US" i="1" dirty="0" smtClean="0">
                <a:latin typeface="Optima"/>
                <a:cs typeface="Optima"/>
              </a:rPr>
              <a:t> failed in Phase III due to safety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Optima"/>
                <a:cs typeface="Optima"/>
              </a:rPr>
              <a:t>Limitations of the approach</a:t>
            </a:r>
            <a:endParaRPr lang="en-US" sz="36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0103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m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r="254" b="15264"/>
          <a:stretch/>
        </p:blipFill>
        <p:spPr>
          <a:xfrm>
            <a:off x="15490" y="1473098"/>
            <a:ext cx="9066558" cy="385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7197" y="197211"/>
            <a:ext cx="855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Introducing novel therapies is an important component of our future health care system</a:t>
            </a:r>
            <a:r>
              <a:rPr lang="is-IS" sz="3200" dirty="0" smtClean="0">
                <a:latin typeface="Optima"/>
                <a:cs typeface="Optima"/>
              </a:rPr>
              <a:t>…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24" y="5587526"/>
            <a:ext cx="792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3200" dirty="0" smtClean="0">
                <a:latin typeface="Optima"/>
                <a:cs typeface="Optima"/>
              </a:rPr>
              <a:t>…b</a:t>
            </a:r>
            <a:r>
              <a:rPr lang="en-US" sz="3200" dirty="0" err="1" smtClean="0">
                <a:latin typeface="Optima"/>
                <a:cs typeface="Optima"/>
              </a:rPr>
              <a:t>ut</a:t>
            </a:r>
            <a:r>
              <a:rPr lang="en-US" sz="3200" dirty="0" smtClean="0">
                <a:latin typeface="Optima"/>
                <a:cs typeface="Optima"/>
              </a:rPr>
              <a:t> we need to do more to deliver affordable medicines that matter </a:t>
            </a:r>
            <a:endParaRPr lang="en-US" sz="3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0158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6617" y="511955"/>
            <a:ext cx="8131175" cy="615553"/>
          </a:xfrm>
        </p:spPr>
        <p:txBody>
          <a:bodyPr/>
          <a:lstStyle/>
          <a:p>
            <a:pPr algn="l"/>
            <a:r>
              <a:rPr lang="en-US" sz="4000" dirty="0" smtClean="0">
                <a:latin typeface="Optima"/>
                <a:cs typeface="Optima"/>
              </a:rPr>
              <a:t>Questions?</a:t>
            </a:r>
            <a:endParaRPr lang="en-US" sz="4000" dirty="0">
              <a:latin typeface="Optima"/>
              <a:cs typeface="Opti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7" y="1635812"/>
            <a:ext cx="8377517" cy="4758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217" y="575187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@</a:t>
            </a:r>
            <a:r>
              <a:rPr lang="en-US" sz="3200" b="1" dirty="0" err="1" smtClean="0">
                <a:solidFill>
                  <a:schemeClr val="bg1"/>
                </a:solidFill>
              </a:rPr>
              <a:t>rplenge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>
          <a:xfrm>
            <a:off x="85799" y="-1"/>
            <a:ext cx="8674568" cy="1104901"/>
          </a:xfrm>
        </p:spPr>
        <p:txBody>
          <a:bodyPr/>
          <a:lstStyle/>
          <a:p>
            <a:pPr algn="l" eaLnBrk="1" hangingPunct="1"/>
            <a:r>
              <a:rPr lang="en-GB" sz="3600" smtClean="0">
                <a:latin typeface="Optima"/>
                <a:cs typeface="Optima"/>
              </a:rPr>
              <a:t>Where things go wrong &amp; what that costs</a:t>
            </a:r>
            <a:endParaRPr lang="en-US" sz="3600" b="0" dirty="0">
              <a:latin typeface="Optima"/>
              <a:cs typeface="Optim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7325" y="5508708"/>
            <a:ext cx="3403863" cy="1346437"/>
            <a:chOff x="2135193" y="6135691"/>
            <a:chExt cx="5595938" cy="730771"/>
          </a:xfrm>
        </p:grpSpPr>
        <p:sp>
          <p:nvSpPr>
            <p:cNvPr id="2" name="Curved Up Arrow 1"/>
            <p:cNvSpPr/>
            <p:nvPr/>
          </p:nvSpPr>
          <p:spPr bwMode="auto">
            <a:xfrm>
              <a:off x="2135193" y="6135691"/>
              <a:ext cx="5595938" cy="635000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38474" y="6158576"/>
              <a:ext cx="3795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Optima"/>
                  <a:cs typeface="Optima"/>
                </a:rPr>
                <a:t>About 1 out of 10 programs make it to Phase III</a:t>
              </a:r>
              <a:endParaRPr lang="en-US" dirty="0">
                <a:latin typeface="Optima"/>
                <a:cs typeface="Optima"/>
              </a:endParaRPr>
            </a:p>
          </p:txBody>
        </p:sp>
      </p:grpSp>
      <p:pic>
        <p:nvPicPr>
          <p:cNvPr id="5" name="Picture 4" descr="pipelin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4431" r="1495" b="1225"/>
          <a:stretch/>
        </p:blipFill>
        <p:spPr>
          <a:xfrm>
            <a:off x="141106" y="1599122"/>
            <a:ext cx="8866197" cy="3762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177" y="6349455"/>
            <a:ext cx="270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et al </a:t>
            </a:r>
            <a:r>
              <a:rPr lang="en-US" i="1" dirty="0" smtClean="0"/>
              <a:t>NRDD</a:t>
            </a:r>
            <a:r>
              <a:rPr lang="en-US" dirty="0" smtClean="0"/>
              <a:t> 2010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75590" y="1340441"/>
            <a:ext cx="3998021" cy="4966951"/>
            <a:chOff x="1775590" y="1340441"/>
            <a:chExt cx="3998021" cy="4966951"/>
          </a:xfrm>
        </p:grpSpPr>
        <p:sp>
          <p:nvSpPr>
            <p:cNvPr id="15" name="TextBox 14"/>
            <p:cNvSpPr txBox="1"/>
            <p:nvPr/>
          </p:nvSpPr>
          <p:spPr>
            <a:xfrm>
              <a:off x="1775590" y="5291729"/>
              <a:ext cx="3339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Optima"/>
                  <a:cs typeface="Optima"/>
                </a:rPr>
                <a:t>But critical phase is choice of target and early development</a:t>
              </a:r>
              <a:endParaRPr lang="en-US" b="1" i="1" dirty="0">
                <a:solidFill>
                  <a:srgbClr val="FF0000"/>
                </a:solidFill>
                <a:latin typeface="Optima"/>
                <a:cs typeface="Optim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75591" y="1340441"/>
              <a:ext cx="3998020" cy="386846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3628" y="1339987"/>
            <a:ext cx="1834374" cy="3868464"/>
            <a:chOff x="5773628" y="1339987"/>
            <a:chExt cx="1834374" cy="386846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773628" y="1339987"/>
              <a:ext cx="1775574" cy="3868464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0454" y="1399232"/>
              <a:ext cx="13875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00FF"/>
                  </a:solidFill>
                </a:rPr>
                <a:t>$$$</a:t>
              </a:r>
              <a:endParaRPr lang="en-US" sz="3600" dirty="0">
                <a:solidFill>
                  <a:srgbClr val="0000FF"/>
                </a:solidFill>
              </a:endParaRPr>
            </a:p>
            <a:p>
              <a:endParaRPr lang="en-US" sz="3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510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73943" y="452593"/>
            <a:ext cx="8817189" cy="1094928"/>
          </a:xfrm>
        </p:spPr>
        <p:txBody>
          <a:bodyPr/>
          <a:lstStyle/>
          <a:p>
            <a:r>
              <a:rPr lang="en-US" sz="2800" b="0" dirty="0" smtClean="0">
                <a:latin typeface="Optima"/>
                <a:cs typeface="Optima"/>
              </a:rPr>
              <a:t>We relied on preclinical models to pick targets and estimate efficacy in heterogeneous human populations</a:t>
            </a:r>
            <a:endParaRPr lang="en-US" sz="2800" b="0" dirty="0">
              <a:latin typeface="Optima"/>
              <a:cs typeface="Optima"/>
            </a:endParaRPr>
          </a:p>
        </p:txBody>
      </p:sp>
      <p:pic>
        <p:nvPicPr>
          <p:cNvPr id="6" name="Picture 5" descr="models_a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81" y="2093813"/>
            <a:ext cx="3681405" cy="3030182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357567" y="5792442"/>
            <a:ext cx="2926080" cy="548640"/>
          </a:xfrm>
          <a:prstGeom prst="chevron">
            <a:avLst/>
          </a:prstGeom>
          <a:solidFill>
            <a:srgbClr val="BEBEB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targets)</a:t>
            </a:r>
          </a:p>
        </p:txBody>
      </p:sp>
      <p:sp>
        <p:nvSpPr>
          <p:cNvPr id="25" name="Chevron 24"/>
          <p:cNvSpPr/>
          <p:nvPr/>
        </p:nvSpPr>
        <p:spPr>
          <a:xfrm>
            <a:off x="3135254" y="5792442"/>
            <a:ext cx="2926080" cy="548640"/>
          </a:xfrm>
          <a:prstGeom prst="chevron">
            <a:avLst/>
          </a:prstGeom>
          <a:solidFill>
            <a:srgbClr val="92929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(pre-clinical)</a:t>
            </a:r>
            <a:endParaRPr 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912941" y="5792442"/>
            <a:ext cx="2926080" cy="54864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Development</a:t>
            </a:r>
            <a:endParaRPr 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448" y="1380040"/>
            <a:ext cx="156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Optima"/>
                <a:cs typeface="Optima"/>
              </a:rPr>
              <a:t>It was…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7" name="Picture 6" descr="biochips_personalisierte_medizin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78" y="2364817"/>
            <a:ext cx="3421240" cy="24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326811" y="350400"/>
            <a:ext cx="8131175" cy="861774"/>
          </a:xfrm>
        </p:spPr>
        <p:txBody>
          <a:bodyPr/>
          <a:lstStyle/>
          <a:p>
            <a:r>
              <a:rPr lang="en-US" sz="2800" b="0" dirty="0" smtClean="0">
                <a:latin typeface="Optima"/>
                <a:cs typeface="Optima"/>
              </a:rPr>
              <a:t>Today, </a:t>
            </a:r>
            <a:r>
              <a:rPr lang="en-US" sz="2800" i="1" dirty="0" smtClean="0">
                <a:latin typeface="Optima"/>
                <a:cs typeface="Optima"/>
              </a:rPr>
              <a:t>humans are the model organism </a:t>
            </a:r>
            <a:r>
              <a:rPr lang="en-US" sz="2800" b="0" dirty="0" smtClean="0">
                <a:latin typeface="Optima"/>
                <a:cs typeface="Optima"/>
              </a:rPr>
              <a:t>of choice for new targets and precision medicine</a:t>
            </a:r>
            <a:endParaRPr lang="en-US" sz="2800" b="0" dirty="0">
              <a:latin typeface="Optima"/>
              <a:cs typeface="Optima"/>
            </a:endParaRPr>
          </a:p>
        </p:txBody>
      </p:sp>
      <p:pic>
        <p:nvPicPr>
          <p:cNvPr id="6" name="Picture 5" descr="models_a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80" y="2868560"/>
            <a:ext cx="1888842" cy="1554715"/>
          </a:xfrm>
          <a:prstGeom prst="rect">
            <a:avLst/>
          </a:prstGeom>
        </p:spPr>
      </p:pic>
      <p:pic>
        <p:nvPicPr>
          <p:cNvPr id="8" name="Picture 7" descr="IRB_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12488"/>
          <a:stretch/>
        </p:blipFill>
        <p:spPr>
          <a:xfrm>
            <a:off x="240844" y="2046524"/>
            <a:ext cx="3120072" cy="3207974"/>
          </a:xfrm>
          <a:prstGeom prst="rect">
            <a:avLst/>
          </a:prstGeom>
        </p:spPr>
      </p:pic>
      <p:pic>
        <p:nvPicPr>
          <p:cNvPr id="3" name="Picture 2" descr="6a00e5520572bb88340147e07042db970b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2286"/>
          <a:stretch/>
        </p:blipFill>
        <p:spPr>
          <a:xfrm>
            <a:off x="5727647" y="2047121"/>
            <a:ext cx="3200012" cy="3207670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357567" y="5792442"/>
            <a:ext cx="2926080" cy="548640"/>
          </a:xfrm>
          <a:prstGeom prst="chevron">
            <a:avLst/>
          </a:prstGeom>
          <a:solidFill>
            <a:srgbClr val="BEBEB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targets)</a:t>
            </a:r>
          </a:p>
        </p:txBody>
      </p:sp>
      <p:sp>
        <p:nvSpPr>
          <p:cNvPr id="10" name="Chevron 9"/>
          <p:cNvSpPr/>
          <p:nvPr/>
        </p:nvSpPr>
        <p:spPr>
          <a:xfrm>
            <a:off x="3135254" y="5792442"/>
            <a:ext cx="2926080" cy="548640"/>
          </a:xfrm>
          <a:prstGeom prst="chevron">
            <a:avLst/>
          </a:prstGeom>
          <a:solidFill>
            <a:srgbClr val="92929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(pre-clinical)</a:t>
            </a:r>
            <a:endParaRPr 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912941" y="5792442"/>
            <a:ext cx="2926080" cy="54864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Development</a:t>
            </a:r>
            <a:endParaRPr 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5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m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43408"/>
          <a:stretch/>
        </p:blipFill>
        <p:spPr>
          <a:xfrm>
            <a:off x="121079" y="154876"/>
            <a:ext cx="3696827" cy="118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tm2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r="254" b="15264"/>
          <a:stretch/>
        </p:blipFill>
        <p:spPr>
          <a:xfrm>
            <a:off x="15490" y="1583524"/>
            <a:ext cx="9066558" cy="385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55576" y="6262759"/>
            <a:ext cx="4219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Optima"/>
                <a:cs typeface="Optima"/>
              </a:rPr>
              <a:t>Science Translational Medicine</a:t>
            </a:r>
            <a:r>
              <a:rPr lang="en-US" sz="1600" dirty="0" smtClean="0">
                <a:latin typeface="Optima"/>
                <a:cs typeface="Optima"/>
              </a:rPr>
              <a:t>, July 27, 2016</a:t>
            </a:r>
            <a:endParaRPr lang="en-US" sz="16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0095363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4170" y="2690579"/>
            <a:ext cx="8131175" cy="1354217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First, an example from cardiovascular disease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6451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81429" y="0"/>
            <a:ext cx="736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Optima"/>
                <a:ea typeface="ＭＳ Ｐゴシック"/>
                <a:cs typeface="Optima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Optima"/>
                <a:ea typeface="ＭＳ Ｐゴシック"/>
                <a:cs typeface="Optima"/>
              </a:rPr>
              <a:t>here are examples of human genetics leading to new drug targets (</a:t>
            </a:r>
            <a:r>
              <a:rPr lang="en-US" sz="2800" i="1" dirty="0" smtClean="0">
                <a:solidFill>
                  <a:srgbClr val="000000"/>
                </a:solidFill>
                <a:latin typeface="Optima"/>
                <a:ea typeface="ＭＳ Ｐゴシック"/>
                <a:cs typeface="Optima"/>
              </a:rPr>
              <a:t>PCSK9</a:t>
            </a:r>
            <a:r>
              <a:rPr lang="en-US" sz="2800" dirty="0" smtClean="0">
                <a:solidFill>
                  <a:srgbClr val="000000"/>
                </a:solidFill>
                <a:latin typeface="Optima"/>
                <a:ea typeface="ＭＳ Ｐゴシック"/>
                <a:cs typeface="Optima"/>
              </a:rPr>
              <a:t>)</a:t>
            </a:r>
            <a:endParaRPr lang="en-US" sz="2800" dirty="0">
              <a:solidFill>
                <a:srgbClr val="000000"/>
              </a:solidFill>
              <a:latin typeface="Optima"/>
              <a:ea typeface="ＭＳ Ｐゴシック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5879" y="3702444"/>
            <a:ext cx="8526392" cy="2894706"/>
            <a:chOff x="275879" y="3412164"/>
            <a:chExt cx="8526392" cy="2894706"/>
          </a:xfrm>
        </p:grpSpPr>
        <p:sp>
          <p:nvSpPr>
            <p:cNvPr id="15" name="TextBox 14"/>
            <p:cNvSpPr txBox="1"/>
            <p:nvPr/>
          </p:nvSpPr>
          <p:spPr>
            <a:xfrm>
              <a:off x="275879" y="3412164"/>
              <a:ext cx="8472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…and design studies to find drugs that fix the underlying molecular defects – for example, blocking PCSK9 lowers LDL (or “bad”) cholesterol in the blood.</a:t>
              </a:r>
              <a:endParaRPr lang="en-US" sz="1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86108" y="3926382"/>
              <a:ext cx="3493181" cy="2324012"/>
              <a:chOff x="986108" y="3926382"/>
              <a:chExt cx="3493181" cy="232401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108" y="4158026"/>
                <a:ext cx="3334519" cy="199339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364297" y="5984501"/>
                <a:ext cx="901143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Lysosome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71947" y="4192275"/>
                <a:ext cx="57117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86374" y="3926382"/>
                <a:ext cx="668117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PCSK9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58871" y="4162218"/>
                <a:ext cx="62041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LDL-C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23327" y="4158026"/>
              <a:ext cx="3378944" cy="2148844"/>
              <a:chOff x="5423327" y="4158026"/>
              <a:chExt cx="3378944" cy="21488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752" y="4158026"/>
                <a:ext cx="3334519" cy="214884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964960" y="4192275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mAb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23327" y="5592088"/>
                <a:ext cx="874308" cy="443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Recycling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16599"/>
              <a:ext cx="323758" cy="751649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 bwMode="auto">
            <a:xfrm>
              <a:off x="870061" y="5492424"/>
              <a:ext cx="34800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4600435" y="4747434"/>
              <a:ext cx="678542" cy="984354"/>
              <a:chOff x="4600435" y="4747434"/>
              <a:chExt cx="678542" cy="984354"/>
            </a:xfrm>
          </p:grpSpPr>
          <p:pic>
            <p:nvPicPr>
              <p:cNvPr id="21" name="Picture 20" descr="igg_2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435" y="4747434"/>
                <a:ext cx="678542" cy="558799"/>
              </a:xfrm>
              <a:prstGeom prst="rect">
                <a:avLst/>
              </a:prstGeom>
            </p:spPr>
          </p:pic>
          <p:sp>
            <p:nvSpPr>
              <p:cNvPr id="22" name="Right Arrow 21"/>
              <p:cNvSpPr/>
              <p:nvPr/>
            </p:nvSpPr>
            <p:spPr bwMode="auto">
              <a:xfrm>
                <a:off x="4691512" y="5452389"/>
                <a:ext cx="457200" cy="279399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52400" y="1263275"/>
            <a:ext cx="4191000" cy="2089525"/>
            <a:chOff x="152400" y="1097578"/>
            <a:chExt cx="4191000" cy="2089525"/>
          </a:xfrm>
        </p:grpSpPr>
        <p:sp>
          <p:nvSpPr>
            <p:cNvPr id="33" name="TextBox 32"/>
            <p:cNvSpPr txBox="1"/>
            <p:nvPr/>
          </p:nvSpPr>
          <p:spPr>
            <a:xfrm>
              <a:off x="152400" y="1097578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Many genes influence cholesterol levels and risk of heart disease</a:t>
              </a:r>
              <a:endParaRPr lang="en-US" sz="1400" b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85" y="1620798"/>
              <a:ext cx="2950645" cy="129744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36992" y="2756216"/>
              <a:ext cx="12186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Atherosclerotic</a:t>
              </a:r>
              <a:br>
                <a:rPr lang="en-US" sz="1100" b="1" dirty="0" smtClean="0"/>
              </a:br>
              <a:r>
                <a:rPr lang="en-US" sz="1100" b="1" dirty="0" smtClean="0"/>
                <a:t>Plaque</a:t>
              </a:r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77727" y="2894270"/>
              <a:ext cx="944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Blood Flow</a:t>
              </a:r>
              <a:endParaRPr lang="en-US" sz="1100" b="1" dirty="0"/>
            </a:p>
          </p:txBody>
        </p:sp>
        <p:cxnSp>
          <p:nvCxnSpPr>
            <p:cNvPr id="41" name="Straight Connector 40"/>
            <p:cNvCxnSpPr>
              <a:stCxn id="38" idx="1"/>
              <a:endCxn id="34" idx="2"/>
            </p:cNvCxnSpPr>
            <p:nvPr/>
          </p:nvCxnSpPr>
          <p:spPr bwMode="auto">
            <a:xfrm flipH="1" flipV="1">
              <a:off x="2481608" y="2918245"/>
              <a:ext cx="196119" cy="106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38" idx="3"/>
            </p:cNvCxnSpPr>
            <p:nvPr/>
          </p:nvCxnSpPr>
          <p:spPr bwMode="auto">
            <a:xfrm flipV="1">
              <a:off x="3622216" y="2851809"/>
              <a:ext cx="159200" cy="173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1462356" y="2579653"/>
              <a:ext cx="354182" cy="1765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4548911" y="1263275"/>
            <a:ext cx="4291442" cy="2236824"/>
            <a:chOff x="4548911" y="1263275"/>
            <a:chExt cx="4291442" cy="2236824"/>
          </a:xfrm>
        </p:grpSpPr>
        <p:sp>
          <p:nvSpPr>
            <p:cNvPr id="8" name="TextBox 7"/>
            <p:cNvSpPr txBox="1"/>
            <p:nvPr/>
          </p:nvSpPr>
          <p:spPr>
            <a:xfrm>
              <a:off x="4548911" y="1263275"/>
              <a:ext cx="4291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i="1" dirty="0"/>
                <a:t>PCSK9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mutations </a:t>
              </a:r>
              <a:r>
                <a:rPr lang="en-US" sz="1400" b="1" dirty="0"/>
                <a:t>associated with </a:t>
              </a:r>
              <a:r>
                <a:rPr lang="en-US" sz="1400" b="1" dirty="0" smtClean="0"/>
                <a:t>high and low LDL cholesterol levels (and heart disease risk)</a:t>
              </a:r>
              <a:endParaRPr lang="en-US" sz="1400" b="1" dirty="0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309" y="1794166"/>
              <a:ext cx="4098647" cy="170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6674427" y="11199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67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4170" y="2690579"/>
            <a:ext cx="8131175" cy="1354217"/>
          </a:xfrm>
        </p:spPr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Now, examples from osteoporosis and fracture risk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6731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51882</TotalTime>
  <Words>896</Words>
  <Application>Microsoft Macintosh PowerPoint</Application>
  <PresentationFormat>On-screen Show (4:3)</PresentationFormat>
  <Paragraphs>231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Changing the trajectory of drug R&amp;D</vt:lpstr>
      <vt:lpstr>Our two fundamental challenges</vt:lpstr>
      <vt:lpstr>Where things go wrong &amp; what that costs</vt:lpstr>
      <vt:lpstr>We relied on preclinical models to pick targets and estimate efficacy in heterogeneous human populations</vt:lpstr>
      <vt:lpstr>Today, humans are the model organism of choice for new targets and precision medicine</vt:lpstr>
      <vt:lpstr>PowerPoint Presentation</vt:lpstr>
      <vt:lpstr>First, an example from cardiovascular disease</vt:lpstr>
      <vt:lpstr>PowerPoint Presentation</vt:lpstr>
      <vt:lpstr>Now, examples from osteoporosis and fracture risk</vt:lpstr>
      <vt:lpstr>A quick primer on genetics of osteoporosis and related 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development of denosumab</vt:lpstr>
      <vt:lpstr>But (and there is always a but…)</vt:lpstr>
      <vt:lpstr>Limitations of the approach</vt:lpstr>
      <vt:lpstr>PowerPoint Presentation</vt:lpstr>
      <vt:lpstr>Questions?</vt:lpstr>
    </vt:vector>
  </TitlesOfParts>
  <Company>The 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Autoimmunity: relative risks</dc:title>
  <dc:creator>Systems Group</dc:creator>
  <cp:lastModifiedBy>Robert Plenge</cp:lastModifiedBy>
  <cp:revision>2447</cp:revision>
  <cp:lastPrinted>2016-03-14T21:36:21Z</cp:lastPrinted>
  <dcterms:created xsi:type="dcterms:W3CDTF">2012-11-30T13:09:59Z</dcterms:created>
  <dcterms:modified xsi:type="dcterms:W3CDTF">2016-09-15T14:54:57Z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-1628224873</vt:i4>
  </property>
  <property fmtid="{D5CDD505-2E9C-101B-9397-08002B2CF9AE}" pid="3" name="_NewReviewCycle">
    <vt:lpwstr/>
  </property>
  <property fmtid="{D5CDD505-2E9C-101B-9397-08002B2CF9AE}" pid="4" name="_EmailSubject">
    <vt:lpwstr>Slides for tech symposium next week</vt:lpwstr>
  </property>
  <property fmtid="{D5CDD505-2E9C-101B-9397-08002B2CF9AE}" pid="5" name="_AuthorEmail">
    <vt:lpwstr>jeffrey_i_campbell@merck.com</vt:lpwstr>
  </property>
  <property fmtid="{D5CDD505-2E9C-101B-9397-08002B2CF9AE}" pid="6" name="_AuthorEmailDisplayName">
    <vt:lpwstr>Campbell, Jeffrey I.</vt:lpwstr>
  </property>
  <property fmtid="{D5CDD505-2E9C-101B-9397-08002B2CF9AE}" pid="7" name="_PreviousAdHocReviewCycleID">
    <vt:i4>1955174193</vt:i4>
  </property>
</Properties>
</file>